
<file path=[Content_Types].xml><?xml version="1.0" encoding="utf-8"?>
<Types xmlns="http://schemas.openxmlformats.org/package/2006/content-types">
  <Default Extension="xml" ContentType="application/xml"/>
  <Default Extension="mp4" ContentType="video/mp4"/>
  <Default Extension="jpeg" ContentType="image/jpeg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7" r:id="rId2"/>
    <p:sldId id="258" r:id="rId3"/>
    <p:sldId id="259" r:id="rId4"/>
    <p:sldId id="261" r:id="rId5"/>
    <p:sldId id="260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2"/>
    <p:restoredTop sz="94712"/>
  </p:normalViewPr>
  <p:slideViewPr>
    <p:cSldViewPr snapToGrid="0" snapToObjects="1">
      <p:cViewPr varScale="1">
        <p:scale>
          <a:sx n="102" d="100"/>
          <a:sy n="102" d="100"/>
        </p:scale>
        <p:origin x="672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ADE241-ED72-A248-98A1-5C02B17115B4}" type="datetimeFigureOut">
              <a:rPr lang="en-US" smtClean="0"/>
              <a:t>6/20/18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7CF145-63CD-F149-9700-8D3DBD52AB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4426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7CF145-63CD-F149-9700-8D3DBD52ABD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2362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7FC85-1844-DF42-8163-7505A3A4BDE7}" type="datetimeFigureOut">
              <a:rPr lang="en-US" smtClean="0"/>
              <a:t>6/20/18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8F4C9-310E-2140-83F6-4ED203056E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6539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7FC85-1844-DF42-8163-7505A3A4BDE7}" type="datetimeFigureOut">
              <a:rPr lang="en-US" smtClean="0"/>
              <a:t>6/20/18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8F4C9-310E-2140-83F6-4ED203056E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769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7FC85-1844-DF42-8163-7505A3A4BDE7}" type="datetimeFigureOut">
              <a:rPr lang="en-US" smtClean="0"/>
              <a:t>6/20/18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8F4C9-310E-2140-83F6-4ED203056E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170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7FC85-1844-DF42-8163-7505A3A4BDE7}" type="datetimeFigureOut">
              <a:rPr lang="en-US" smtClean="0"/>
              <a:t>6/20/18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8F4C9-310E-2140-83F6-4ED203056E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208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7FC85-1844-DF42-8163-7505A3A4BDE7}" type="datetimeFigureOut">
              <a:rPr lang="en-US" smtClean="0"/>
              <a:t>6/20/18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8F4C9-310E-2140-83F6-4ED203056E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342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7FC85-1844-DF42-8163-7505A3A4BDE7}" type="datetimeFigureOut">
              <a:rPr lang="en-US" smtClean="0"/>
              <a:t>6/20/18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8F4C9-310E-2140-83F6-4ED203056E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846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7FC85-1844-DF42-8163-7505A3A4BDE7}" type="datetimeFigureOut">
              <a:rPr lang="en-US" smtClean="0"/>
              <a:t>6/20/18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8F4C9-310E-2140-83F6-4ED203056E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922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7FC85-1844-DF42-8163-7505A3A4BDE7}" type="datetimeFigureOut">
              <a:rPr lang="en-US" smtClean="0"/>
              <a:t>6/20/18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8F4C9-310E-2140-83F6-4ED203056E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851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7FC85-1844-DF42-8163-7505A3A4BDE7}" type="datetimeFigureOut">
              <a:rPr lang="en-US" smtClean="0"/>
              <a:t>6/20/18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8F4C9-310E-2140-83F6-4ED203056E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408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7FC85-1844-DF42-8163-7505A3A4BDE7}" type="datetimeFigureOut">
              <a:rPr lang="en-US" smtClean="0"/>
              <a:t>6/20/18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8F4C9-310E-2140-83F6-4ED203056E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038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7FC85-1844-DF42-8163-7505A3A4BDE7}" type="datetimeFigureOut">
              <a:rPr lang="en-US" smtClean="0"/>
              <a:t>6/20/18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8F4C9-310E-2140-83F6-4ED203056E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77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A7FC85-1844-DF42-8163-7505A3A4BDE7}" type="datetimeFigureOut">
              <a:rPr lang="en-US" smtClean="0"/>
              <a:t>6/20/18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88F4C9-310E-2140-83F6-4ED203056E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148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1.png"/><Relationship Id="rId1" Type="http://schemas.microsoft.com/office/2007/relationships/media" Target="../media/media1.mp4"/><Relationship Id="rId2" Type="http://schemas.openxmlformats.org/officeDocument/2006/relationships/video" Target="../media/media1.mp4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ury- 11th parternity test, maybe he's the one-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lum/>
          </a:blip>
          <a:stretch>
            <a:fillRect/>
          </a:stretch>
        </p:blipFill>
        <p:spPr>
          <a:xfrm>
            <a:off x="944317" y="691920"/>
            <a:ext cx="7261472" cy="5446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962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90"/>
                </a:solidFill>
              </a:rPr>
              <a:t>DNA PROFILING SIMULATION!!!</a:t>
            </a:r>
            <a:endParaRPr lang="en-US" b="1" dirty="0">
              <a:solidFill>
                <a:srgbClr val="00009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30000"/>
              </a:lnSpc>
              <a:buNone/>
            </a:pPr>
            <a:endParaRPr lang="en-US" sz="4400" dirty="0" smtClean="0"/>
          </a:p>
          <a:p>
            <a:pPr marL="0" indent="0">
              <a:lnSpc>
                <a:spcPct val="130000"/>
              </a:lnSpc>
              <a:buNone/>
            </a:pPr>
            <a:r>
              <a:rPr lang="en-US" sz="4400" dirty="0"/>
              <a:t>http://</a:t>
            </a:r>
            <a:r>
              <a:rPr lang="en-US" sz="4400" dirty="0" err="1"/>
              <a:t>www.pbs.org</a:t>
            </a:r>
            <a:r>
              <a:rPr lang="en-US" sz="4400" dirty="0"/>
              <a:t>/</a:t>
            </a:r>
            <a:r>
              <a:rPr lang="en-US" sz="4400" dirty="0" err="1"/>
              <a:t>wgbh</a:t>
            </a:r>
            <a:r>
              <a:rPr lang="en-US" sz="4400" dirty="0"/>
              <a:t>/nova/education/body/create-</a:t>
            </a:r>
            <a:r>
              <a:rPr lang="en-US" sz="4400" dirty="0" err="1"/>
              <a:t>dna</a:t>
            </a:r>
            <a:r>
              <a:rPr lang="en-US" sz="4400" dirty="0"/>
              <a:t>-</a:t>
            </a:r>
            <a:r>
              <a:rPr lang="en-US" sz="4400" dirty="0" err="1"/>
              <a:t>fingerprint.html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136522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90"/>
                </a:solidFill>
              </a:rPr>
              <a:t>Profiling techniques</a:t>
            </a:r>
            <a:endParaRPr lang="en-US" b="1" dirty="0">
              <a:solidFill>
                <a:srgbClr val="00009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DNA is digested with special enzymes that cut at specific base sequences, leaving pieces of various lengths</a:t>
            </a:r>
          </a:p>
          <a:p>
            <a:r>
              <a:rPr lang="en-US" dirty="0" smtClean="0"/>
              <a:t>These enzymes are called restriction enzymes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b="10671"/>
          <a:stretch/>
        </p:blipFill>
        <p:spPr>
          <a:xfrm>
            <a:off x="2322821" y="3706209"/>
            <a:ext cx="4368805" cy="2940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376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90"/>
                </a:solidFill>
              </a:rPr>
              <a:t>Profiling techniques</a:t>
            </a:r>
            <a:endParaRPr lang="en-US" b="1" dirty="0">
              <a:solidFill>
                <a:srgbClr val="00009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length of these pieces varies distinctively from one person to another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85577" y="2861926"/>
            <a:ext cx="743550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EXAMPLE: </a:t>
            </a:r>
            <a:br>
              <a:rPr lang="en-US" sz="2400" dirty="0" smtClean="0"/>
            </a:br>
            <a:r>
              <a:rPr lang="en-US" sz="2400" dirty="0" smtClean="0"/>
              <a:t>ENZYME CUTS SEQUENCE AT  </a:t>
            </a:r>
            <a:r>
              <a:rPr lang="en-US" sz="2400" u="sng" dirty="0" smtClean="0">
                <a:solidFill>
                  <a:srgbClr val="3366FF"/>
                </a:solidFill>
              </a:rPr>
              <a:t>GTTG</a:t>
            </a:r>
          </a:p>
          <a:p>
            <a:endParaRPr lang="en-US" sz="2400" dirty="0"/>
          </a:p>
          <a:p>
            <a:r>
              <a:rPr lang="en-US" sz="2400" dirty="0" smtClean="0"/>
              <a:t>P1 			A T C </a:t>
            </a:r>
            <a:r>
              <a:rPr lang="en-US" sz="2400" dirty="0" smtClean="0">
                <a:solidFill>
                  <a:srgbClr val="0000FF"/>
                </a:solidFill>
              </a:rPr>
              <a:t>G T T G </a:t>
            </a:r>
            <a:r>
              <a:rPr lang="en-US" sz="2400" dirty="0" smtClean="0"/>
              <a:t>A T C G T </a:t>
            </a:r>
            <a:r>
              <a:rPr lang="en-US" sz="2400" dirty="0" smtClean="0">
                <a:solidFill>
                  <a:srgbClr val="3366FF"/>
                </a:solidFill>
              </a:rPr>
              <a:t>G T T G </a:t>
            </a:r>
            <a:r>
              <a:rPr lang="en-US" sz="2400" dirty="0" smtClean="0"/>
              <a:t>A G A T G A C A</a:t>
            </a:r>
          </a:p>
          <a:p>
            <a:endParaRPr lang="en-US" sz="2400" dirty="0"/>
          </a:p>
          <a:p>
            <a:r>
              <a:rPr lang="en-US" sz="2400" dirty="0" smtClean="0"/>
              <a:t>P2			A </a:t>
            </a:r>
            <a:r>
              <a:rPr lang="en-US" sz="2400" dirty="0"/>
              <a:t>T C </a:t>
            </a:r>
            <a:r>
              <a:rPr lang="en-US" sz="2400" dirty="0" smtClean="0"/>
              <a:t>A T T G A </a:t>
            </a:r>
            <a:r>
              <a:rPr lang="en-US" sz="2400" dirty="0"/>
              <a:t>T C G T </a:t>
            </a:r>
            <a:r>
              <a:rPr lang="en-US" sz="2400" dirty="0">
                <a:solidFill>
                  <a:srgbClr val="3366FF"/>
                </a:solidFill>
              </a:rPr>
              <a:t>G T T G </a:t>
            </a:r>
            <a:r>
              <a:rPr lang="en-US" sz="2400" dirty="0"/>
              <a:t>A G A T G A C </a:t>
            </a:r>
            <a:r>
              <a:rPr lang="en-US" sz="2400" dirty="0" smtClean="0"/>
              <a:t>A</a:t>
            </a:r>
          </a:p>
          <a:p>
            <a:endParaRPr lang="en-US" sz="2400" dirty="0"/>
          </a:p>
          <a:p>
            <a:r>
              <a:rPr lang="en-US" sz="2400" dirty="0" smtClean="0"/>
              <a:t>P3 			C C A A G A T A A T T T G A T G A T G C G C T C </a:t>
            </a:r>
          </a:p>
        </p:txBody>
      </p:sp>
    </p:spTree>
    <p:extLst>
      <p:ext uri="{BB962C8B-B14F-4D97-AF65-F5344CB8AC3E}">
        <p14:creationId xmlns:p14="http://schemas.microsoft.com/office/powerpoint/2010/main" val="3058610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90"/>
                </a:solidFill>
              </a:rPr>
              <a:t>Charge of DNA</a:t>
            </a:r>
            <a:endParaRPr lang="en-US" b="1" dirty="0">
              <a:solidFill>
                <a:srgbClr val="00009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199" y="1600200"/>
            <a:ext cx="5957643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Negatively charged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4510" y="2414298"/>
            <a:ext cx="4265708" cy="3956066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116572" y="3500226"/>
            <a:ext cx="2165418" cy="2116415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-1383913" y="3744427"/>
            <a:ext cx="184666" cy="369332"/>
          </a:xfrm>
          <a:prstGeom prst="rect">
            <a:avLst/>
          </a:prstGeom>
          <a:noFill/>
          <a:ln w="57150" cmpd="sng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343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90"/>
                </a:solidFill>
              </a:rPr>
              <a:t>Profiling techniques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These negatively charged pieces of DNA are placed on a bed of semi-solid gel </a:t>
            </a:r>
          </a:p>
          <a:p>
            <a:r>
              <a:rPr lang="en-US" dirty="0" smtClean="0"/>
              <a:t>An electric current is passed through the gel via electrodes at either end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034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90"/>
                </a:solidFill>
              </a:rPr>
              <a:t>Electrophoresis</a:t>
            </a:r>
            <a:endParaRPr lang="en-US" b="1" dirty="0">
              <a:solidFill>
                <a:srgbClr val="00009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DNA which is negatively charged moves through the gel towards the positive electrode</a:t>
            </a:r>
          </a:p>
          <a:p>
            <a:r>
              <a:rPr lang="en-US" dirty="0" smtClean="0"/>
              <a:t>The smaller DNA pieces move faster than the larger ones</a:t>
            </a:r>
          </a:p>
        </p:txBody>
      </p:sp>
    </p:spTree>
    <p:extLst>
      <p:ext uri="{BB962C8B-B14F-4D97-AF65-F5344CB8AC3E}">
        <p14:creationId xmlns:p14="http://schemas.microsoft.com/office/powerpoint/2010/main" val="6092521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90"/>
                </a:solidFill>
              </a:rPr>
              <a:t>Electrophoresis</a:t>
            </a:r>
            <a:endParaRPr lang="en-US" b="1" dirty="0">
              <a:solidFill>
                <a:srgbClr val="00009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54947"/>
            <a:ext cx="8229600" cy="4525963"/>
          </a:xfrm>
        </p:spPr>
        <p:txBody>
          <a:bodyPr/>
          <a:lstStyle/>
          <a:p>
            <a:r>
              <a:rPr lang="en-US" dirty="0" smtClean="0"/>
              <a:t>Results in a pattern of bands on the gel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>
                <a:solidFill>
                  <a:srgbClr val="3366FF"/>
                </a:solidFill>
              </a:rPr>
              <a:t>DNA fingerprint/profile</a:t>
            </a:r>
          </a:p>
          <a:p>
            <a:pPr marL="0" indent="0">
              <a:buNone/>
            </a:pPr>
            <a:r>
              <a:rPr lang="en-US" sz="2800" i="1" dirty="0" smtClean="0"/>
              <a:t>the banding pattern of DNA</a:t>
            </a:r>
            <a:br>
              <a:rPr lang="en-US" sz="2800" i="1" dirty="0" smtClean="0"/>
            </a:br>
            <a:r>
              <a:rPr lang="en-US" sz="2800" i="1" dirty="0" smtClean="0"/>
              <a:t>molecules in gel electrophoresis</a:t>
            </a:r>
            <a:endParaRPr lang="en-US" sz="2800" i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b="3411"/>
          <a:stretch/>
        </p:blipFill>
        <p:spPr>
          <a:xfrm>
            <a:off x="5332823" y="2138266"/>
            <a:ext cx="3173482" cy="4410411"/>
          </a:xfrm>
          <a:prstGeom prst="rect">
            <a:avLst/>
          </a:prstGeom>
          <a:ln w="190500" cap="sq">
            <a:solidFill>
              <a:schemeClr val="tx1"/>
            </a:solidFill>
            <a:prstDash val="solid"/>
            <a:miter lim="800000"/>
          </a:ln>
          <a:effectLst/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1806119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90"/>
                </a:solidFill>
              </a:rPr>
              <a:t>Applications</a:t>
            </a:r>
            <a:endParaRPr lang="en-US" b="1" dirty="0">
              <a:solidFill>
                <a:srgbClr val="00009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Tracing ancestry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Forensic science</a:t>
            </a:r>
          </a:p>
          <a:p>
            <a:endParaRPr lang="en-US" dirty="0" smtClean="0"/>
          </a:p>
          <a:p>
            <a:r>
              <a:rPr lang="en-US" dirty="0" smtClean="0"/>
              <a:t>Identification of hereditary diseases</a:t>
            </a:r>
          </a:p>
        </p:txBody>
      </p:sp>
    </p:spTree>
    <p:extLst>
      <p:ext uri="{BB962C8B-B14F-4D97-AF65-F5344CB8AC3E}">
        <p14:creationId xmlns:p14="http://schemas.microsoft.com/office/powerpoint/2010/main" val="12084242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90"/>
                </a:solidFill>
              </a:rPr>
              <a:t>Identifying hereditary diseases</a:t>
            </a:r>
            <a:endParaRPr lang="en-US" b="1" dirty="0">
              <a:solidFill>
                <a:srgbClr val="00009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be used to identify carriers of a disease gene </a:t>
            </a:r>
            <a:br>
              <a:rPr lang="en-US" dirty="0" smtClean="0"/>
            </a:br>
            <a:r>
              <a:rPr lang="en-US" dirty="0" smtClean="0"/>
              <a:t>E.g. cystic fibrosis and Huntington’s disease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8406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607</TotalTime>
  <Words>148</Words>
  <Application>Microsoft Macintosh PowerPoint</Application>
  <PresentationFormat>On-screen Show (4:3)</PresentationFormat>
  <Paragraphs>37</Paragraphs>
  <Slides>10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PowerPoint Presentation</vt:lpstr>
      <vt:lpstr>Profiling techniques</vt:lpstr>
      <vt:lpstr>Profiling techniques</vt:lpstr>
      <vt:lpstr>Charge of DNA</vt:lpstr>
      <vt:lpstr>Profiling techniques</vt:lpstr>
      <vt:lpstr>Electrophoresis</vt:lpstr>
      <vt:lpstr>Electrophoresis</vt:lpstr>
      <vt:lpstr>Applications</vt:lpstr>
      <vt:lpstr>Identifying hereditary diseases</vt:lpstr>
      <vt:lpstr>DNA PROFILING SIMULATION!!!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Sandy Tu</dc:creator>
  <cp:lastModifiedBy>Microsoft Office User</cp:lastModifiedBy>
  <cp:revision>27</cp:revision>
  <dcterms:created xsi:type="dcterms:W3CDTF">2016-06-18T09:47:12Z</dcterms:created>
  <dcterms:modified xsi:type="dcterms:W3CDTF">2018-06-20T03:01:49Z</dcterms:modified>
</cp:coreProperties>
</file>